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72" r:id="rId3"/>
    <p:sldId id="273" r:id="rId4"/>
    <p:sldId id="269" r:id="rId5"/>
    <p:sldId id="270" r:id="rId6"/>
    <p:sldId id="267" r:id="rId7"/>
    <p:sldId id="268" r:id="rId8"/>
    <p:sldId id="274" r:id="rId9"/>
    <p:sldId id="275" r:id="rId10"/>
    <p:sldId id="266" r:id="rId11"/>
    <p:sldId id="278" r:id="rId12"/>
    <p:sldId id="277" r:id="rId13"/>
    <p:sldId id="279" r:id="rId14"/>
    <p:sldId id="292" r:id="rId15"/>
    <p:sldId id="280" r:id="rId16"/>
    <p:sldId id="257" r:id="rId17"/>
    <p:sldId id="282" r:id="rId18"/>
    <p:sldId id="294" r:id="rId19"/>
    <p:sldId id="293" r:id="rId20"/>
    <p:sldId id="296" r:id="rId21"/>
    <p:sldId id="288" r:id="rId22"/>
    <p:sldId id="297" r:id="rId23"/>
    <p:sldId id="298" r:id="rId24"/>
    <p:sldId id="299" r:id="rId25"/>
    <p:sldId id="258" r:id="rId26"/>
    <p:sldId id="263" r:id="rId27"/>
    <p:sldId id="264" r:id="rId28"/>
    <p:sldId id="289" r:id="rId29"/>
    <p:sldId id="290" r:id="rId30"/>
    <p:sldId id="291" r:id="rId31"/>
    <p:sldId id="285" r:id="rId32"/>
    <p:sldId id="281" r:id="rId33"/>
    <p:sldId id="284" r:id="rId34"/>
    <p:sldId id="286" r:id="rId35"/>
    <p:sldId id="287" r:id="rId36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64" d="100"/>
          <a:sy n="64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176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E736C-9336-44C5-917E-2B2060B4A964}" type="datetimeFigureOut">
              <a:rPr lang="en-CA" smtClean="0"/>
              <a:pPr/>
              <a:t>09/05/2011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387850"/>
            <a:ext cx="5607050" cy="4156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772525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2E023-FDC2-4704-96C7-A43D0555BEF3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1</a:t>
            </a:fld>
            <a:endParaRPr lang="en-C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11</a:t>
            </a:fld>
            <a:endParaRPr lang="en-C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12</a:t>
            </a:fld>
            <a:endParaRPr lang="en-C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13</a:t>
            </a:fld>
            <a:endParaRPr lang="en-C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14</a:t>
            </a:fld>
            <a:endParaRPr lang="en-C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15</a:t>
            </a:fld>
            <a:endParaRPr lang="en-C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16</a:t>
            </a:fld>
            <a:endParaRPr lang="en-C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17</a:t>
            </a:fld>
            <a:endParaRPr lang="en-CA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18</a:t>
            </a:fld>
            <a:endParaRPr lang="en-CA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19</a:t>
            </a:fld>
            <a:endParaRPr lang="en-CA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20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</a:t>
            </a:fld>
            <a:endParaRPr lang="en-CA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21</a:t>
            </a:fld>
            <a:endParaRPr lang="en-CA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22</a:t>
            </a:fld>
            <a:endParaRPr lang="en-CA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23</a:t>
            </a:fld>
            <a:endParaRPr lang="en-CA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24</a:t>
            </a:fld>
            <a:endParaRPr lang="en-CA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25</a:t>
            </a:fld>
            <a:endParaRPr lang="en-CA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26</a:t>
            </a:fld>
            <a:endParaRPr lang="en-CA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27</a:t>
            </a:fld>
            <a:endParaRPr lang="en-CA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28</a:t>
            </a:fld>
            <a:endParaRPr lang="en-CA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29</a:t>
            </a:fld>
            <a:endParaRPr lang="en-CA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30</a:t>
            </a:fld>
            <a:endParaRPr lang="en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3</a:t>
            </a:fld>
            <a:endParaRPr lang="en-CA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31</a:t>
            </a:fld>
            <a:endParaRPr lang="en-CA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32</a:t>
            </a:fld>
            <a:endParaRPr lang="en-CA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33</a:t>
            </a:fld>
            <a:endParaRPr lang="en-CA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34</a:t>
            </a:fld>
            <a:endParaRPr lang="en-CA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35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4</a:t>
            </a:fld>
            <a:endParaRPr lang="en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5</a:t>
            </a:fld>
            <a:endParaRPr lang="en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6</a:t>
            </a:fld>
            <a:endParaRPr lang="en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7</a:t>
            </a:fld>
            <a:endParaRPr lang="en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8</a:t>
            </a:fld>
            <a:endParaRPr lang="en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2E023-FDC2-4704-96C7-A43D0555BEF3}" type="slidenum">
              <a:rPr lang="en-CA" smtClean="0"/>
              <a:pPr/>
              <a:t>9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27375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3962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2117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211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947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447800"/>
            <a:ext cx="7772400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3115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3115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2133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051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3444" y="4111625"/>
            <a:ext cx="4837112" cy="4996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53444" y="381000"/>
            <a:ext cx="4837112" cy="362783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3444" y="4678363"/>
            <a:ext cx="4837112" cy="7096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5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ottomWaves_white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5662080"/>
            <a:ext cx="9144000" cy="119592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Picture 12" descr="NA logo horziontal cmyk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7200" y="6248400"/>
            <a:ext cx="2667000" cy="3526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paul.tilley@cna.nl.ca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Deidra.strowbridge@cna.nl.ca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743200"/>
            <a:ext cx="7772400" cy="1470025"/>
          </a:xfrm>
        </p:spPr>
        <p:txBody>
          <a:bodyPr/>
          <a:lstStyle/>
          <a:p>
            <a:r>
              <a:rPr lang="en-CA" b="1" i="1" dirty="0"/>
              <a:t>Enjoying the Ride on the Way to the Destination</a:t>
            </a:r>
            <a:endParaRPr lang="en-US" b="1" i="1" dirty="0"/>
          </a:p>
        </p:txBody>
      </p:sp>
      <p:pic>
        <p:nvPicPr>
          <p:cNvPr id="1026" name="Picture 2" descr="http://1.bp.blogspot.com/_RIKGK9GEC-U/S9hhEwfoITI/AAAAAAAAANE/LgxhUGVNDXc/s1600/SIFE_Logo_Only_p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52775" y="1219200"/>
            <a:ext cx="2514600" cy="150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38400" y="43434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i="1" dirty="0" smtClean="0">
                <a:solidFill>
                  <a:schemeClr val="bg1"/>
                </a:solidFill>
              </a:rPr>
              <a:t>The Successful Incorporation of SIFE into </a:t>
            </a:r>
            <a:r>
              <a:rPr lang="en-CA" i="1" dirty="0" err="1" smtClean="0">
                <a:solidFill>
                  <a:schemeClr val="bg1"/>
                </a:solidFill>
              </a:rPr>
              <a:t>Clarenville’s</a:t>
            </a:r>
            <a:r>
              <a:rPr lang="en-CA" i="1" dirty="0" smtClean="0">
                <a:solidFill>
                  <a:schemeClr val="bg1"/>
                </a:solidFill>
              </a:rPr>
              <a:t> Business Program</a:t>
            </a:r>
            <a:endParaRPr lang="en-CA" i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85912" y="228600"/>
            <a:ext cx="564832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3200" b="1" i="1" dirty="0">
                <a:solidFill>
                  <a:schemeClr val="bg1"/>
                </a:solidFill>
              </a:rPr>
              <a:t>First Year in Focus </a:t>
            </a:r>
            <a:endParaRPr lang="en-CA" b="1" i="1" dirty="0">
              <a:solidFill>
                <a:schemeClr val="bg1"/>
              </a:solidFill>
            </a:endParaRPr>
          </a:p>
          <a:p>
            <a:pPr algn="ctr"/>
            <a:r>
              <a:rPr lang="en-CA" b="1" i="1" dirty="0" smtClean="0">
                <a:solidFill>
                  <a:schemeClr val="bg1"/>
                </a:solidFill>
              </a:rPr>
              <a:t>Maximizing </a:t>
            </a:r>
            <a:r>
              <a:rPr lang="en-CA" b="1" i="1" dirty="0">
                <a:solidFill>
                  <a:schemeClr val="bg1"/>
                </a:solidFill>
              </a:rPr>
              <a:t>Student </a:t>
            </a:r>
            <a:r>
              <a:rPr lang="en-CA" b="1" i="1" dirty="0" smtClean="0">
                <a:solidFill>
                  <a:schemeClr val="bg1"/>
                </a:solidFill>
              </a:rPr>
              <a:t>Retention</a:t>
            </a:r>
            <a:endParaRPr lang="en-C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Our Program Goal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3549" y="1295400"/>
            <a:ext cx="6435626" cy="3886200"/>
          </a:xfrm>
        </p:spPr>
        <p:txBody>
          <a:bodyPr>
            <a:normAutofit fontScale="47500" lnSpcReduction="20000"/>
          </a:bodyPr>
          <a:lstStyle/>
          <a:p>
            <a:r>
              <a:rPr lang="en-CA" sz="6700" dirty="0" smtClean="0"/>
              <a:t>The </a:t>
            </a:r>
            <a:r>
              <a:rPr lang="en-CA" sz="6700" dirty="0" smtClean="0">
                <a:solidFill>
                  <a:srgbClr val="FFFF00"/>
                </a:solidFill>
              </a:rPr>
              <a:t>Goal</a:t>
            </a:r>
            <a:r>
              <a:rPr lang="en-CA" sz="6700" dirty="0" smtClean="0"/>
              <a:t> of the Business Program is to give our students the fundamental skills to;</a:t>
            </a:r>
            <a:endParaRPr lang="en-CA" sz="6700" dirty="0"/>
          </a:p>
          <a:p>
            <a:pPr lvl="1"/>
            <a:r>
              <a:rPr lang="en-CA" sz="6700" dirty="0" smtClean="0"/>
              <a:t>Be successful in their chosen careers </a:t>
            </a:r>
          </a:p>
          <a:p>
            <a:pPr lvl="1"/>
            <a:r>
              <a:rPr lang="en-CA" sz="6700" dirty="0" smtClean="0"/>
              <a:t>Become lifelong learners</a:t>
            </a:r>
          </a:p>
          <a:p>
            <a:pPr lvl="1"/>
            <a:r>
              <a:rPr lang="en-CA" sz="6700" dirty="0" smtClean="0"/>
              <a:t>Be valuable contributors to their communities</a:t>
            </a:r>
          </a:p>
          <a:p>
            <a:pPr marL="457200" lvl="1" indent="0">
              <a:buNone/>
            </a:pPr>
            <a:endParaRPr lang="en-CA" sz="6700" dirty="0" smtClean="0"/>
          </a:p>
          <a:p>
            <a:pPr lvl="1"/>
            <a:endParaRPr lang="en-CA" dirty="0" smtClean="0"/>
          </a:p>
          <a:p>
            <a:pPr lvl="1"/>
            <a:endParaRPr lang="en-CA" dirty="0" smtClean="0"/>
          </a:p>
          <a:p>
            <a:pPr lvl="1"/>
            <a:endParaRPr lang="en-CA" dirty="0" smtClean="0"/>
          </a:p>
          <a:p>
            <a:endParaRPr lang="en-CA" dirty="0"/>
          </a:p>
        </p:txBody>
      </p:sp>
      <p:pic>
        <p:nvPicPr>
          <p:cNvPr id="3096" name="Picture 24" descr="C:\Users\paul.tilley\Pictures\Rick in the Thick1 (2)[1]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717774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111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Our Program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Our approach has been to “blur the lines” between the classroom and work.   </a:t>
            </a:r>
          </a:p>
          <a:p>
            <a:r>
              <a:rPr lang="en-US" sz="4000" dirty="0" smtClean="0"/>
              <a:t>The vehicle that we have used to do this is our </a:t>
            </a:r>
            <a:r>
              <a:rPr lang="en-US" sz="4000" i="1" dirty="0" smtClean="0"/>
              <a:t>Students in Free Enterprise (SIFE) </a:t>
            </a:r>
            <a:r>
              <a:rPr lang="en-US" sz="4000" dirty="0" smtClean="0"/>
              <a:t>Chapter.</a:t>
            </a:r>
            <a:endParaRPr lang="en-CA" sz="4000" dirty="0"/>
          </a:p>
        </p:txBody>
      </p:sp>
    </p:spTree>
    <p:extLst>
      <p:ext uri="{BB962C8B-B14F-4D97-AF65-F5344CB8AC3E}">
        <p14:creationId xmlns:p14="http://schemas.microsoft.com/office/powerpoint/2010/main" xmlns="" val="224885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Our Business Program’s Strategy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4400" dirty="0" smtClean="0"/>
              <a:t>….To create </a:t>
            </a:r>
            <a:r>
              <a:rPr lang="en-US" sz="4400" dirty="0"/>
              <a:t>an experience that will make learning intrinsic, fun and “life-worthy” - resulting in a highly motivated individual who works to contribute to their community’s development.  </a:t>
            </a:r>
            <a:endParaRPr lang="en-CA" sz="44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82445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0" y="295275"/>
            <a:ext cx="3886200" cy="1143000"/>
          </a:xfrm>
        </p:spPr>
        <p:txBody>
          <a:bodyPr/>
          <a:lstStyle/>
          <a:p>
            <a:r>
              <a:rPr lang="en-CA" dirty="0" smtClean="0"/>
              <a:t>About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SIFE is an international non-profit organization that works with leaders in business and higher </a:t>
            </a:r>
            <a:r>
              <a:rPr lang="en-US" sz="3600" dirty="0" smtClean="0"/>
              <a:t>education.</a:t>
            </a:r>
          </a:p>
          <a:p>
            <a:r>
              <a:rPr lang="en-US" sz="3600" dirty="0" smtClean="0"/>
              <a:t>SIFE mobilizes </a:t>
            </a:r>
            <a:r>
              <a:rPr lang="en-US" sz="3600" dirty="0"/>
              <a:t>post-secondary students to make a difference in their communities while developing </a:t>
            </a:r>
            <a:r>
              <a:rPr lang="en-US" sz="3600" dirty="0" smtClean="0"/>
              <a:t>key business skills. </a:t>
            </a:r>
          </a:p>
        </p:txBody>
      </p:sp>
      <p:pic>
        <p:nvPicPr>
          <p:cNvPr id="4" name="Picture 2" descr="http://1.bp.blogspot.com/_RIKGK9GEC-U/S9hhEwfoITI/AAAAAAAAANE/LgxhUGVNDXc/s1600/SIFE_Logo_Only_p.g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19600" y="381000"/>
            <a:ext cx="1778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97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0" y="295275"/>
            <a:ext cx="3886200" cy="1143000"/>
          </a:xfrm>
        </p:spPr>
        <p:txBody>
          <a:bodyPr/>
          <a:lstStyle/>
          <a:p>
            <a:r>
              <a:rPr lang="en-CA" dirty="0" smtClean="0"/>
              <a:t>About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000" dirty="0" smtClean="0"/>
              <a:t>Student teams </a:t>
            </a:r>
            <a:r>
              <a:rPr lang="en-US" sz="3000" dirty="0"/>
              <a:t>develop community outreach programs to educate others on the concepts of social, economic and environmental sustainability. </a:t>
            </a:r>
            <a:endParaRPr lang="en-US" sz="3000" dirty="0" smtClean="0"/>
          </a:p>
          <a:p>
            <a:r>
              <a:rPr lang="en-US" sz="3000" dirty="0" smtClean="0"/>
              <a:t>There are over 50 SIFE chapters at schools across Canada.  Our students have the opportunity to network with students in these other chapters, as well as SIFE’s corporate partners.</a:t>
            </a:r>
            <a:endParaRPr lang="en-CA" sz="3000" dirty="0"/>
          </a:p>
        </p:txBody>
      </p:sp>
      <p:pic>
        <p:nvPicPr>
          <p:cNvPr id="4" name="Picture 2" descr="http://1.bp.blogspot.com/_RIKGK9GEC-U/S9hhEwfoITI/AAAAAAAAANE/LgxhUGVNDXc/s1600/SIFE_Logo_Only_p.g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19600" y="381000"/>
            <a:ext cx="1778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97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Our Team</a:t>
            </a:r>
            <a:endParaRPr lang="en-CA" b="1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133600"/>
            <a:ext cx="4328456" cy="3246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 descr="https://lh6.googleusercontent.com/_RIKGK9GEC-U/TZ2y_qRCa7I/AAAAAAAACo0/YQsefa2_pzI/s576/BAB%20Meeting%20%284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00200"/>
            <a:ext cx="4156364" cy="3571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1689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85811" y="296836"/>
            <a:ext cx="8382000" cy="5472757"/>
            <a:chOff x="304800" y="348114"/>
            <a:chExt cx="8382000" cy="5472757"/>
          </a:xfrm>
        </p:grpSpPr>
        <p:sp>
          <p:nvSpPr>
            <p:cNvPr id="4" name="Oval 3"/>
            <p:cNvSpPr/>
            <p:nvPr/>
          </p:nvSpPr>
          <p:spPr>
            <a:xfrm>
              <a:off x="3576589" y="381000"/>
              <a:ext cx="5110211" cy="5309078"/>
            </a:xfrm>
            <a:prstGeom prst="ellipse">
              <a:avLst/>
            </a:prstGeom>
            <a:noFill/>
            <a:ln w="5080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14" name="Picture 2" descr="http://1.bp.blogspot.com/_RIKGK9GEC-U/S9hhEwfoITI/AAAAAAAAANE/LgxhUGVNDXc/s1600/SIFE_Logo_Only_p.gif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8600" y="1755808"/>
              <a:ext cx="1066800" cy="640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Oval 14"/>
            <p:cNvSpPr/>
            <p:nvPr/>
          </p:nvSpPr>
          <p:spPr>
            <a:xfrm>
              <a:off x="304800" y="348114"/>
              <a:ext cx="5252990" cy="5341964"/>
            </a:xfrm>
            <a:prstGeom prst="ellipse">
              <a:avLst/>
            </a:prstGeom>
            <a:noFill/>
            <a:ln w="5080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Oval 15"/>
            <p:cNvSpPr/>
            <p:nvPr/>
          </p:nvSpPr>
          <p:spPr>
            <a:xfrm>
              <a:off x="844118" y="1270478"/>
              <a:ext cx="7455763" cy="4550393"/>
            </a:xfrm>
            <a:prstGeom prst="ellipse">
              <a:avLst/>
            </a:prstGeom>
            <a:noFill/>
            <a:ln w="5080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14389" y="2565878"/>
              <a:ext cx="2281189" cy="2431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Academics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Assessment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Academic Support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Personal Support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Personalized learning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Interdisciplinary learning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Project based learning</a:t>
              </a:r>
            </a:p>
            <a:p>
              <a:endParaRPr lang="en-CA" sz="24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557789" y="2565878"/>
              <a:ext cx="243840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Meaningful experience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Citizenship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Access to the Community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Intergenerational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Economic Development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A “service” culture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CA" sz="1600" dirty="0" smtClean="0">
                  <a:solidFill>
                    <a:schemeClr val="bg1"/>
                  </a:solidFill>
                </a:rPr>
                <a:t>Community &amp;World  wise</a:t>
              </a:r>
              <a:endParaRPr lang="en-CA" sz="12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51523" y="2322780"/>
              <a:ext cx="1840953" cy="2616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sz="1600" dirty="0" smtClean="0">
                  <a:solidFill>
                    <a:schemeClr val="bg1"/>
                  </a:solidFill>
                </a:rPr>
                <a:t>Engagement</a:t>
              </a:r>
            </a:p>
            <a:p>
              <a:pPr algn="ctr"/>
              <a:r>
                <a:rPr lang="en-CA" sz="1600" dirty="0" smtClean="0">
                  <a:solidFill>
                    <a:schemeClr val="bg1"/>
                  </a:solidFill>
                </a:rPr>
                <a:t>Confidence Building</a:t>
              </a:r>
            </a:p>
            <a:p>
              <a:pPr algn="ctr"/>
              <a:r>
                <a:rPr lang="en-CA" sz="1600" dirty="0" smtClean="0">
                  <a:solidFill>
                    <a:schemeClr val="bg1"/>
                  </a:solidFill>
                </a:rPr>
                <a:t>Volunteerism</a:t>
              </a:r>
            </a:p>
            <a:p>
              <a:pPr algn="ctr"/>
              <a:r>
                <a:rPr lang="en-CA" sz="1600" dirty="0" smtClean="0">
                  <a:solidFill>
                    <a:schemeClr val="bg1"/>
                  </a:solidFill>
                </a:rPr>
                <a:t>Mentoring</a:t>
              </a:r>
            </a:p>
            <a:p>
              <a:pPr algn="ctr"/>
              <a:r>
                <a:rPr lang="en-CA" sz="1600" dirty="0" smtClean="0">
                  <a:solidFill>
                    <a:schemeClr val="bg1"/>
                  </a:solidFill>
                </a:rPr>
                <a:t>Employability</a:t>
              </a:r>
            </a:p>
            <a:p>
              <a:pPr algn="ctr"/>
              <a:r>
                <a:rPr lang="en-CA" sz="1600" dirty="0" smtClean="0">
                  <a:solidFill>
                    <a:schemeClr val="bg1"/>
                  </a:solidFill>
                </a:rPr>
                <a:t>Impact</a:t>
              </a:r>
            </a:p>
            <a:p>
              <a:pPr algn="ctr"/>
              <a:r>
                <a:rPr lang="en-CA" sz="1600" dirty="0">
                  <a:solidFill>
                    <a:schemeClr val="bg1"/>
                  </a:solidFill>
                </a:rPr>
                <a:t>Ground </a:t>
              </a:r>
              <a:r>
                <a:rPr lang="en-CA" sz="1600" dirty="0" err="1">
                  <a:solidFill>
                    <a:schemeClr val="bg1"/>
                  </a:solidFill>
                </a:rPr>
                <a:t>truthing</a:t>
              </a:r>
              <a:endParaRPr lang="en-CA" sz="1600" dirty="0">
                <a:solidFill>
                  <a:schemeClr val="bg1"/>
                </a:solidFill>
              </a:endParaRPr>
            </a:p>
            <a:p>
              <a:pPr algn="ctr"/>
              <a:r>
                <a:rPr lang="en-CA" sz="1600" dirty="0" smtClean="0">
                  <a:solidFill>
                    <a:schemeClr val="bg1"/>
                  </a:solidFill>
                </a:rPr>
                <a:t>Levelling</a:t>
              </a:r>
            </a:p>
            <a:p>
              <a:endParaRPr lang="en-CA" dirty="0" smtClean="0"/>
            </a:p>
            <a:p>
              <a:endParaRPr lang="en-CA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186189" y="4699478"/>
              <a:ext cx="760752" cy="760752"/>
            </a:xfrm>
            <a:prstGeom prst="rect">
              <a:avLst/>
            </a:prstGeom>
          </p:spPr>
        </p:pic>
      </p:grpSp>
      <p:sp>
        <p:nvSpPr>
          <p:cNvPr id="20" name="TextBox 19"/>
          <p:cNvSpPr txBox="1"/>
          <p:nvPr/>
        </p:nvSpPr>
        <p:spPr>
          <a:xfrm>
            <a:off x="5791200" y="6507033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 dirty="0"/>
              <a:t>Enjoying the Ride on the Way to the Destination</a:t>
            </a:r>
            <a:endParaRPr lang="en-CA" sz="1200" dirty="0"/>
          </a:p>
        </p:txBody>
      </p:sp>
      <p:pic>
        <p:nvPicPr>
          <p:cNvPr id="22" name="Picture 2" descr="http://1.bp.blogspot.com/_RIKGK9GEC-U/S9hhEwfoITI/AAAAAAAAANE/LgxhUGVNDXc/s1600/SIFE_Logo_Only_p.g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95967" y="6426892"/>
            <a:ext cx="595233" cy="35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791200" y="6096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solidFill>
                  <a:schemeClr val="bg1"/>
                </a:solidFill>
              </a:rPr>
              <a:t>In the Community</a:t>
            </a:r>
            <a:endParaRPr lang="en-CA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6000" y="6096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solidFill>
                  <a:schemeClr val="bg1"/>
                </a:solidFill>
              </a:rPr>
              <a:t>In the Campus</a:t>
            </a:r>
            <a:endParaRPr lang="en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69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In The Campus</a:t>
            </a:r>
            <a:endParaRPr lang="en-CA" b="1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457200"/>
            <a:ext cx="2362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Academics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Assessment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Academic Support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Personal Support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Personalized learning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Interdisciplinary learning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Project based learning</a:t>
            </a:r>
          </a:p>
          <a:p>
            <a:endParaRPr lang="en-CA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2800" y="1600200"/>
            <a:ext cx="5105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 smtClean="0">
                <a:solidFill>
                  <a:schemeClr val="bg1"/>
                </a:solidFill>
              </a:rPr>
              <a:t>SIFE operates in many institutions but we have taken it a step further – we have built it into our curriculum!</a:t>
            </a:r>
            <a:endParaRPr lang="en-CA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In The Campus</a:t>
            </a:r>
            <a:endParaRPr lang="en-CA" b="1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457200"/>
            <a:ext cx="2362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CA" sz="1600" b="1" dirty="0" smtClean="0">
                <a:solidFill>
                  <a:srgbClr val="FFFF00"/>
                </a:solidFill>
              </a:rPr>
              <a:t>Academics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b="1" dirty="0" smtClean="0">
                <a:solidFill>
                  <a:srgbClr val="FFFF00"/>
                </a:solidFill>
              </a:rPr>
              <a:t>Assessment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Academic Support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Personal Support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Personalized learning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Interdisciplinary learning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Project based learning</a:t>
            </a:r>
          </a:p>
          <a:p>
            <a:endParaRPr lang="en-CA" sz="24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62200" y="1219200"/>
            <a:ext cx="6629400" cy="414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prstClr val="white"/>
                </a:solidFill>
              </a:rPr>
              <a:t>We’ve built SIFE activities into and around our Business Program.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prstClr val="white"/>
                </a:solidFill>
              </a:rPr>
              <a:t>Students in first year incorporate SIFE based projects into both their Marketing and Computer Application course curriculum.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prstClr val="white"/>
                </a:solidFill>
              </a:rPr>
              <a:t>As students move through their program progressively more soft “difficult to teach” skills are incorporated. </a:t>
            </a:r>
            <a:endParaRPr lang="en-CA" sz="2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CA" b="1" dirty="0" smtClean="0"/>
              <a:t>In The Campus</a:t>
            </a:r>
            <a:endParaRPr lang="en-CA" b="1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457200"/>
            <a:ext cx="2362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Academics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/>
              <a:t>Assessment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b="1" dirty="0" smtClean="0">
                <a:solidFill>
                  <a:srgbClr val="FFFF00"/>
                </a:solidFill>
              </a:rPr>
              <a:t>Academic Support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b="1" dirty="0" smtClean="0">
                <a:solidFill>
                  <a:srgbClr val="FFFF00"/>
                </a:solidFill>
              </a:rPr>
              <a:t>Personal Support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Personalized learning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Interdisciplinary learning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Project based learning</a:t>
            </a:r>
          </a:p>
          <a:p>
            <a:endParaRPr lang="en-CA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5600" y="1143000"/>
            <a:ext cx="6019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SIFE students in the second year of their program will be working with first year students.  This “mentoring” will serve two purposes:  </a:t>
            </a:r>
          </a:p>
          <a:p>
            <a:pPr lvl="1"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1"/>
                </a:solidFill>
              </a:rPr>
              <a:t>it will assist new students 	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  understand the expectations</a:t>
            </a:r>
          </a:p>
          <a:p>
            <a:pPr lvl="1">
              <a:buFont typeface="Arial" pitchFamily="34" charset="0"/>
              <a:buChar char="•"/>
            </a:pPr>
            <a:endParaRPr lang="en-US" sz="3000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1"/>
                </a:solidFill>
              </a:rPr>
              <a:t>it will provide much needed     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  personal support to new  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  students – no one will be alone! 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The 1960’s Vision of NL Education…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752600"/>
            <a:ext cx="7086600" cy="2743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CA" sz="5400" b="1" i="1" dirty="0" smtClean="0"/>
              <a:t>To drag </a:t>
            </a:r>
            <a:r>
              <a:rPr lang="en-CA" sz="5400" b="1" i="1" dirty="0"/>
              <a:t>Newfoundland “kicking and screaming into the 20th century</a:t>
            </a:r>
            <a:r>
              <a:rPr lang="en-CA" sz="5400" b="1" i="1" dirty="0" smtClean="0"/>
              <a:t>”</a:t>
            </a:r>
          </a:p>
          <a:p>
            <a:pPr marL="0" indent="0" algn="r">
              <a:buNone/>
            </a:pPr>
            <a:r>
              <a:rPr lang="en-CA" sz="2400" b="1" i="1" dirty="0" smtClean="0"/>
              <a:t>J.R. Smallwood</a:t>
            </a:r>
          </a:p>
          <a:p>
            <a:pPr marL="0" indent="0" algn="r">
              <a:buNone/>
            </a:pPr>
            <a:r>
              <a:rPr lang="en-CA" sz="2400" b="1" i="1" dirty="0" smtClean="0"/>
              <a:t>NL’s first Premier</a:t>
            </a:r>
            <a:r>
              <a:rPr lang="en-CA" sz="2400" dirty="0" smtClean="0"/>
              <a:t> </a:t>
            </a:r>
            <a:endParaRPr lang="en-CA" sz="2400" dirty="0"/>
          </a:p>
          <a:p>
            <a:pPr marL="0" indent="0">
              <a:buNone/>
            </a:pPr>
            <a:endParaRPr lang="en-CA" sz="5400" i="1" dirty="0" smtClean="0"/>
          </a:p>
          <a:p>
            <a:endParaRPr lang="en-CA" dirty="0" smtClean="0"/>
          </a:p>
          <a:p>
            <a:pPr marL="0" indent="0">
              <a:buNone/>
            </a:pPr>
            <a:endParaRPr lang="en-CA" dirty="0"/>
          </a:p>
          <a:p>
            <a:pPr lvl="3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74189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In The Campus</a:t>
            </a:r>
            <a:endParaRPr lang="en-CA" b="1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457200"/>
            <a:ext cx="2362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Academics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/>
              <a:t>Assessment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/>
              <a:t>Academic Support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dirty="0" smtClean="0"/>
              <a:t>Personal Support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b="1" dirty="0" smtClean="0">
                <a:solidFill>
                  <a:srgbClr val="FFFF00"/>
                </a:solidFill>
              </a:rPr>
              <a:t>Personalized learning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b="1" dirty="0" smtClean="0">
                <a:solidFill>
                  <a:srgbClr val="FFFF00"/>
                </a:solidFill>
              </a:rPr>
              <a:t>Interdisciplinary learning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CA" sz="1600" b="1" dirty="0" smtClean="0">
                <a:solidFill>
                  <a:srgbClr val="FFFF00"/>
                </a:solidFill>
              </a:rPr>
              <a:t>Project based learning</a:t>
            </a:r>
          </a:p>
          <a:p>
            <a:endParaRPr lang="en-CA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5600" y="1295400"/>
            <a:ext cx="6019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1"/>
                </a:solidFill>
              </a:rPr>
              <a:t>Students choose their projects 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  based on their interests.</a:t>
            </a:r>
          </a:p>
          <a:p>
            <a:pPr>
              <a:buFont typeface="Arial" pitchFamily="34" charset="0"/>
              <a:buChar char="•"/>
            </a:pPr>
            <a:endParaRPr lang="en-US" sz="30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1"/>
                </a:solidFill>
              </a:rPr>
              <a:t>A single integrative project is given 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  to the students so that they can see  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  how different aspects of each 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  course relate – teaching and 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  learning is not done in a bubble.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620000" cy="1143000"/>
          </a:xfrm>
        </p:spPr>
        <p:txBody>
          <a:bodyPr/>
          <a:lstStyle/>
          <a:p>
            <a:r>
              <a:rPr lang="en-CA" b="1" dirty="0" smtClean="0"/>
              <a:t>In the Community</a:t>
            </a:r>
            <a:endParaRPr lang="en-CA" b="1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152400" y="304800"/>
            <a:ext cx="2362200" cy="219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en-CA" sz="1400" dirty="0" smtClean="0"/>
              <a:t>Meaningful experience</a:t>
            </a:r>
          </a:p>
          <a:p>
            <a:pPr marL="285750" indent="-285750"/>
            <a:r>
              <a:rPr lang="en-CA" sz="1400" dirty="0" smtClean="0"/>
              <a:t>Citizenship</a:t>
            </a:r>
          </a:p>
          <a:p>
            <a:pPr marL="285750" indent="-285750"/>
            <a:r>
              <a:rPr lang="en-CA" sz="1400" dirty="0" smtClean="0"/>
              <a:t>Access to the community</a:t>
            </a:r>
          </a:p>
          <a:p>
            <a:pPr marL="285750" indent="-285750"/>
            <a:r>
              <a:rPr lang="en-CA" sz="1400" dirty="0" smtClean="0"/>
              <a:t>Intergenerational</a:t>
            </a:r>
          </a:p>
          <a:p>
            <a:pPr marL="285750" indent="-285750"/>
            <a:r>
              <a:rPr lang="en-CA" sz="1400" dirty="0" smtClean="0"/>
              <a:t>Economic development</a:t>
            </a:r>
          </a:p>
          <a:p>
            <a:pPr marL="285750" indent="-285750"/>
            <a:r>
              <a:rPr lang="en-CA" sz="1400" dirty="0" smtClean="0"/>
              <a:t>A “Service culture”</a:t>
            </a:r>
          </a:p>
          <a:p>
            <a:pPr marL="285750" indent="-285750"/>
            <a:r>
              <a:rPr lang="en-CA" sz="1400" dirty="0" smtClean="0"/>
              <a:t>Community &amp; world  wise</a:t>
            </a:r>
            <a:endParaRPr lang="en-CA" sz="1100" dirty="0" smtClean="0"/>
          </a:p>
          <a:p>
            <a:endParaRPr lang="en-CA" sz="1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2800" y="1600200"/>
            <a:ext cx="5105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 smtClean="0">
                <a:solidFill>
                  <a:schemeClr val="bg1"/>
                </a:solidFill>
              </a:rPr>
              <a:t>SIFE operates in our greater community, partnering with organizations and “ground-</a:t>
            </a:r>
            <a:r>
              <a:rPr lang="en-CA" sz="3600" dirty="0" err="1" smtClean="0">
                <a:solidFill>
                  <a:schemeClr val="bg1"/>
                </a:solidFill>
              </a:rPr>
              <a:t>truthing</a:t>
            </a:r>
            <a:r>
              <a:rPr lang="en-CA" sz="3600" dirty="0" smtClean="0">
                <a:solidFill>
                  <a:schemeClr val="bg1"/>
                </a:solidFill>
              </a:rPr>
              <a:t>” the classroom theory</a:t>
            </a:r>
            <a:endParaRPr lang="en-CA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620000" cy="1143000"/>
          </a:xfrm>
        </p:spPr>
        <p:txBody>
          <a:bodyPr/>
          <a:lstStyle/>
          <a:p>
            <a:r>
              <a:rPr lang="en-CA" b="1" dirty="0" smtClean="0"/>
              <a:t>In the Community</a:t>
            </a:r>
            <a:endParaRPr lang="en-CA" b="1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152400" y="304800"/>
            <a:ext cx="2362200" cy="219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en-CA" sz="1400" b="1" dirty="0" smtClean="0">
                <a:solidFill>
                  <a:srgbClr val="FFFF00"/>
                </a:solidFill>
              </a:rPr>
              <a:t>Meaningful experience</a:t>
            </a:r>
          </a:p>
          <a:p>
            <a:pPr marL="285750" indent="-285750"/>
            <a:r>
              <a:rPr lang="en-CA" sz="1400" dirty="0" smtClean="0"/>
              <a:t>Citizenship</a:t>
            </a:r>
          </a:p>
          <a:p>
            <a:pPr marL="285750" indent="-285750"/>
            <a:r>
              <a:rPr lang="en-CA" sz="1400" b="1" dirty="0" smtClean="0">
                <a:solidFill>
                  <a:srgbClr val="FFFF00"/>
                </a:solidFill>
              </a:rPr>
              <a:t>Access to the community</a:t>
            </a:r>
          </a:p>
          <a:p>
            <a:pPr marL="285750" indent="-285750"/>
            <a:r>
              <a:rPr lang="en-CA" sz="1400" dirty="0" smtClean="0"/>
              <a:t>Intergenerational</a:t>
            </a:r>
          </a:p>
          <a:p>
            <a:pPr marL="285750" indent="-285750"/>
            <a:r>
              <a:rPr lang="en-CA" sz="1400" dirty="0" smtClean="0"/>
              <a:t>Economic development</a:t>
            </a:r>
          </a:p>
          <a:p>
            <a:pPr marL="285750" indent="-285750"/>
            <a:r>
              <a:rPr lang="en-CA" sz="1400" dirty="0" smtClean="0"/>
              <a:t>A “Service culture”</a:t>
            </a:r>
          </a:p>
          <a:p>
            <a:pPr marL="285750" indent="-285750"/>
            <a:r>
              <a:rPr lang="en-CA" sz="1400" dirty="0" smtClean="0"/>
              <a:t>Community &amp; world  wise</a:t>
            </a:r>
            <a:endParaRPr lang="en-CA" sz="1100" dirty="0" smtClean="0"/>
          </a:p>
          <a:p>
            <a:endParaRPr lang="en-CA" sz="1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2800" y="1600200"/>
            <a:ext cx="5105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3600" dirty="0" smtClean="0">
                <a:solidFill>
                  <a:schemeClr val="bg1"/>
                </a:solidFill>
              </a:rPr>
              <a:t> Our students worked on </a:t>
            </a:r>
            <a:br>
              <a:rPr lang="en-CA" sz="3600" dirty="0" smtClean="0">
                <a:solidFill>
                  <a:schemeClr val="bg1"/>
                </a:solidFill>
              </a:rPr>
            </a:br>
            <a:r>
              <a:rPr lang="en-CA" sz="3600" dirty="0" smtClean="0">
                <a:solidFill>
                  <a:schemeClr val="bg1"/>
                </a:solidFill>
              </a:rPr>
              <a:t>   their chosen projects, </a:t>
            </a:r>
            <a:br>
              <a:rPr lang="en-CA" sz="3600" dirty="0" smtClean="0">
                <a:solidFill>
                  <a:schemeClr val="bg1"/>
                </a:solidFill>
              </a:rPr>
            </a:br>
            <a:r>
              <a:rPr lang="en-CA" sz="3600" dirty="0" smtClean="0">
                <a:solidFill>
                  <a:schemeClr val="bg1"/>
                </a:solidFill>
              </a:rPr>
              <a:t>   each working with a </a:t>
            </a:r>
            <a:br>
              <a:rPr lang="en-CA" sz="3600" dirty="0" smtClean="0">
                <a:solidFill>
                  <a:schemeClr val="bg1"/>
                </a:solidFill>
              </a:rPr>
            </a:br>
            <a:r>
              <a:rPr lang="en-CA" sz="3600" dirty="0" smtClean="0">
                <a:solidFill>
                  <a:schemeClr val="bg1"/>
                </a:solidFill>
              </a:rPr>
              <a:t>   variety of community </a:t>
            </a:r>
            <a:br>
              <a:rPr lang="en-CA" sz="3600" dirty="0" smtClean="0">
                <a:solidFill>
                  <a:schemeClr val="bg1"/>
                </a:solidFill>
              </a:rPr>
            </a:br>
            <a:r>
              <a:rPr lang="en-CA" sz="3600" dirty="0" smtClean="0">
                <a:solidFill>
                  <a:schemeClr val="bg1"/>
                </a:solidFill>
              </a:rPr>
              <a:t>   partners</a:t>
            </a:r>
            <a:endParaRPr lang="en-CA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620000" cy="1143000"/>
          </a:xfrm>
        </p:spPr>
        <p:txBody>
          <a:bodyPr/>
          <a:lstStyle/>
          <a:p>
            <a:r>
              <a:rPr lang="en-CA" b="1" dirty="0" smtClean="0"/>
              <a:t>In the Community</a:t>
            </a:r>
            <a:endParaRPr lang="en-CA" b="1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152400" y="304800"/>
            <a:ext cx="2362200" cy="219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en-CA" sz="1400" dirty="0" smtClean="0"/>
              <a:t>Meaningful experience</a:t>
            </a:r>
          </a:p>
          <a:p>
            <a:pPr marL="285750" indent="-285750"/>
            <a:r>
              <a:rPr lang="en-CA" sz="1400" dirty="0" smtClean="0"/>
              <a:t>Citizenship</a:t>
            </a:r>
          </a:p>
          <a:p>
            <a:pPr marL="285750" indent="-285750"/>
            <a:r>
              <a:rPr lang="en-CA" sz="1400" b="1" dirty="0" smtClean="0">
                <a:solidFill>
                  <a:srgbClr val="FFFF00"/>
                </a:solidFill>
              </a:rPr>
              <a:t>Access to the community</a:t>
            </a:r>
          </a:p>
          <a:p>
            <a:pPr marL="285750" indent="-285750"/>
            <a:r>
              <a:rPr lang="en-CA" sz="1400" b="1" dirty="0" smtClean="0">
                <a:solidFill>
                  <a:srgbClr val="FFFF00"/>
                </a:solidFill>
              </a:rPr>
              <a:t>Intergenerational</a:t>
            </a:r>
          </a:p>
          <a:p>
            <a:pPr marL="285750" indent="-285750"/>
            <a:r>
              <a:rPr lang="en-CA" sz="1400" dirty="0" smtClean="0"/>
              <a:t>Economic development</a:t>
            </a:r>
          </a:p>
          <a:p>
            <a:pPr marL="285750" indent="-285750"/>
            <a:r>
              <a:rPr lang="en-CA" sz="1400" b="1" dirty="0" smtClean="0">
                <a:solidFill>
                  <a:srgbClr val="FFFF00"/>
                </a:solidFill>
              </a:rPr>
              <a:t>A “Service culture”</a:t>
            </a:r>
          </a:p>
          <a:p>
            <a:pPr marL="285750" indent="-285750"/>
            <a:r>
              <a:rPr lang="en-CA" sz="1400" dirty="0" smtClean="0"/>
              <a:t>Community &amp; world  wise</a:t>
            </a:r>
            <a:endParaRPr lang="en-CA" sz="1100" dirty="0" smtClean="0"/>
          </a:p>
          <a:p>
            <a:endParaRPr lang="en-CA" sz="1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2800" y="1600200"/>
            <a:ext cx="5562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3600" dirty="0" smtClean="0">
                <a:solidFill>
                  <a:schemeClr val="bg1"/>
                </a:solidFill>
              </a:rPr>
              <a:t> Student projects incorporated youth and seniors, flood victims, low income families, small businesses, bigger businesses, government and not-for-profit organizations.</a:t>
            </a:r>
            <a:endParaRPr lang="en-CA" sz="3600" dirty="0">
              <a:solidFill>
                <a:schemeClr val="bg1"/>
              </a:solidFill>
            </a:endParaRPr>
          </a:p>
        </p:txBody>
      </p:sp>
      <p:pic>
        <p:nvPicPr>
          <p:cNvPr id="77826" name="Picture 2" descr="http://4.bp.blogspot.com/-qQlnaFILi4I/TZyzJnG4h0I/AAAAAAAACHs/JVIqVbAZpTk/s1600/RA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32339">
            <a:off x="295796" y="2343400"/>
            <a:ext cx="2577944" cy="1397000"/>
          </a:xfrm>
          <a:prstGeom prst="rect">
            <a:avLst/>
          </a:prstGeom>
          <a:noFill/>
        </p:spPr>
      </p:pic>
      <p:pic>
        <p:nvPicPr>
          <p:cNvPr id="7" name="Picture 16" descr="C:\Users\paul.tilley\Pictures\Igor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163098">
            <a:off x="565062" y="3542630"/>
            <a:ext cx="2160511" cy="206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620000" cy="1143000"/>
          </a:xfrm>
        </p:spPr>
        <p:txBody>
          <a:bodyPr/>
          <a:lstStyle/>
          <a:p>
            <a:r>
              <a:rPr lang="en-CA" b="1" dirty="0" smtClean="0"/>
              <a:t>In the Community</a:t>
            </a:r>
            <a:endParaRPr lang="en-CA" b="1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152400" y="304800"/>
            <a:ext cx="2362200" cy="240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en-CA" sz="1400" dirty="0" smtClean="0"/>
              <a:t>Meaningful experience</a:t>
            </a:r>
          </a:p>
          <a:p>
            <a:pPr marL="285750" indent="-285750"/>
            <a:r>
              <a:rPr lang="en-CA" sz="1400" dirty="0" smtClean="0"/>
              <a:t>Citizenship</a:t>
            </a:r>
          </a:p>
          <a:p>
            <a:pPr marL="285750" indent="-285750"/>
            <a:r>
              <a:rPr lang="en-CA" sz="1400" dirty="0" smtClean="0"/>
              <a:t>Access to the community</a:t>
            </a:r>
          </a:p>
          <a:p>
            <a:pPr marL="285750" indent="-285750"/>
            <a:r>
              <a:rPr lang="en-CA" sz="1400" dirty="0" smtClean="0"/>
              <a:t>Intergenerational</a:t>
            </a:r>
          </a:p>
          <a:p>
            <a:pPr marL="285750" indent="-285750"/>
            <a:r>
              <a:rPr lang="en-CA" sz="1400" b="1" dirty="0" smtClean="0">
                <a:solidFill>
                  <a:srgbClr val="FFFF00"/>
                </a:solidFill>
              </a:rPr>
              <a:t>Economic development</a:t>
            </a:r>
          </a:p>
          <a:p>
            <a:pPr marL="285750" indent="-285750"/>
            <a:r>
              <a:rPr lang="en-CA" sz="1400" dirty="0" smtClean="0"/>
              <a:t>A “Service culture”</a:t>
            </a:r>
          </a:p>
          <a:p>
            <a:pPr marL="285750" indent="-285750"/>
            <a:r>
              <a:rPr lang="en-CA" sz="1400" b="1" dirty="0" smtClean="0">
                <a:solidFill>
                  <a:srgbClr val="FFFF00"/>
                </a:solidFill>
              </a:rPr>
              <a:t>Community &amp; world  wise</a:t>
            </a:r>
            <a:endParaRPr lang="en-CA" sz="1100" b="1" dirty="0" smtClean="0">
              <a:solidFill>
                <a:srgbClr val="FFFF00"/>
              </a:solidFill>
            </a:endParaRPr>
          </a:p>
          <a:p>
            <a:endParaRPr lang="en-CA" sz="1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0400" y="1143000"/>
            <a:ext cx="5943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3600" dirty="0" smtClean="0">
                <a:solidFill>
                  <a:schemeClr val="bg1"/>
                </a:solidFill>
              </a:rPr>
              <a:t>Students gain an appreciation for how world events affect our community.   </a:t>
            </a:r>
          </a:p>
          <a:p>
            <a:pPr>
              <a:buFont typeface="Arial" pitchFamily="34" charset="0"/>
              <a:buChar char="•"/>
            </a:pPr>
            <a:r>
              <a:rPr lang="en-CA" sz="3600" dirty="0" smtClean="0">
                <a:solidFill>
                  <a:schemeClr val="bg1"/>
                </a:solidFill>
              </a:rPr>
              <a:t> Once out working with businesses, students get a better appreciation for the nuances of business operations. </a:t>
            </a:r>
            <a:endParaRPr lang="en-CA" sz="3600" dirty="0">
              <a:solidFill>
                <a:schemeClr val="bg1"/>
              </a:solidFill>
            </a:endParaRPr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3" cstate="print"/>
          <a:srcRect l="20000" t="40000" r="50000" b="25000"/>
          <a:stretch>
            <a:fillRect/>
          </a:stretch>
        </p:blipFill>
        <p:spPr bwMode="auto">
          <a:xfrm rot="20952192">
            <a:off x="455770" y="3117081"/>
            <a:ext cx="2539643" cy="185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74638"/>
            <a:ext cx="6781800" cy="1143000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The Status Quo has </a:t>
            </a:r>
            <a:r>
              <a:rPr lang="en-CA" dirty="0" err="1" smtClean="0"/>
              <a:t>Gotta</a:t>
            </a:r>
            <a:r>
              <a:rPr lang="en-CA" dirty="0" smtClean="0"/>
              <a:t> Go…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3600" b="1" dirty="0" smtClean="0"/>
              <a:t>“There </a:t>
            </a:r>
            <a:r>
              <a:rPr lang="en-CA" sz="3600" b="1" dirty="0"/>
              <a:t>are two types of education: One should teach us how to make a living and the other should teach us how to live</a:t>
            </a:r>
            <a:r>
              <a:rPr lang="en-CA" sz="3600" b="1" dirty="0" smtClean="0"/>
              <a:t>.”</a:t>
            </a:r>
          </a:p>
          <a:p>
            <a:pPr>
              <a:buNone/>
            </a:pPr>
            <a:r>
              <a:rPr lang="en-CA" sz="3600" b="1" dirty="0" smtClean="0"/>
              <a:t>							John </a:t>
            </a:r>
            <a:r>
              <a:rPr lang="en-CA" sz="3600" b="1" dirty="0"/>
              <a:t>Adams</a:t>
            </a:r>
          </a:p>
          <a:p>
            <a:endParaRPr lang="en-C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1524000" cy="114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341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 smtClean="0"/>
              <a:t>Conference Board of Canada</a:t>
            </a:r>
            <a:endParaRPr lang="en-CA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078" t="35156" r="8359" b="22656"/>
          <a:stretch/>
        </p:blipFill>
        <p:spPr bwMode="auto">
          <a:xfrm>
            <a:off x="932462" y="1828800"/>
            <a:ext cx="4535875" cy="2968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791200" y="1420441"/>
            <a:ext cx="2895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i="1" dirty="0">
                <a:solidFill>
                  <a:schemeClr val="bg1"/>
                </a:solidFill>
              </a:rPr>
              <a:t>Employability Skills 2000+ are the </a:t>
            </a:r>
            <a:r>
              <a:rPr lang="en-CA" sz="2400" i="1" dirty="0" smtClean="0">
                <a:solidFill>
                  <a:schemeClr val="bg1"/>
                </a:solidFill>
              </a:rPr>
              <a:t>employability skills</a:t>
            </a:r>
            <a:r>
              <a:rPr lang="en-CA" sz="2400" i="1" dirty="0">
                <a:solidFill>
                  <a:schemeClr val="bg1"/>
                </a:solidFill>
              </a:rPr>
              <a:t>, attitudes and behaviours that </a:t>
            </a:r>
            <a:r>
              <a:rPr lang="en-CA" sz="2400" i="1" dirty="0" smtClean="0">
                <a:solidFill>
                  <a:schemeClr val="bg1"/>
                </a:solidFill>
              </a:rPr>
              <a:t>graduates need to  </a:t>
            </a:r>
            <a:r>
              <a:rPr lang="en-CA" sz="2400" i="1" dirty="0">
                <a:solidFill>
                  <a:schemeClr val="bg1"/>
                </a:solidFill>
              </a:rPr>
              <a:t>participate and progress </a:t>
            </a:r>
            <a:r>
              <a:rPr lang="en-CA" sz="2400" i="1" dirty="0" smtClean="0">
                <a:solidFill>
                  <a:schemeClr val="bg1"/>
                </a:solidFill>
              </a:rPr>
              <a:t>in today’s dynamic </a:t>
            </a:r>
            <a:r>
              <a:rPr lang="en-CA" sz="2400" i="1" dirty="0">
                <a:solidFill>
                  <a:schemeClr val="bg1"/>
                </a:solidFill>
              </a:rPr>
              <a:t>world of work.</a:t>
            </a:r>
            <a:endParaRPr lang="en-CA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3124200" cy="2286000"/>
          </a:xfrm>
        </p:spPr>
        <p:txBody>
          <a:bodyPr>
            <a:normAutofit/>
          </a:bodyPr>
          <a:lstStyle/>
          <a:p>
            <a:pPr algn="l"/>
            <a:r>
              <a:rPr lang="en-CA" b="1" dirty="0" smtClean="0"/>
              <a:t>Conference Board of Canada</a:t>
            </a:r>
            <a:endParaRPr lang="en-CA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063" t="21095" r="29922" b="10644"/>
          <a:stretch/>
        </p:blipFill>
        <p:spPr bwMode="auto">
          <a:xfrm>
            <a:off x="4031732" y="152400"/>
            <a:ext cx="4807468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078" t="35156" r="8359" b="22656"/>
          <a:stretch/>
        </p:blipFill>
        <p:spPr bwMode="auto">
          <a:xfrm>
            <a:off x="685800" y="3110357"/>
            <a:ext cx="2577940" cy="168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039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Student Engagement and Retention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Teams </a:t>
            </a:r>
          </a:p>
          <a:p>
            <a:r>
              <a:rPr lang="en-CA" dirty="0" smtClean="0"/>
              <a:t>Projects</a:t>
            </a:r>
          </a:p>
          <a:p>
            <a:r>
              <a:rPr lang="en-CA" dirty="0" smtClean="0"/>
              <a:t>Travel</a:t>
            </a:r>
          </a:p>
          <a:p>
            <a:r>
              <a:rPr lang="en-CA" dirty="0" smtClean="0"/>
              <a:t>Accomplishment</a:t>
            </a:r>
          </a:p>
          <a:p>
            <a:r>
              <a:rPr lang="en-CA" dirty="0" smtClean="0"/>
              <a:t>Rewards</a:t>
            </a:r>
          </a:p>
          <a:p>
            <a:r>
              <a:rPr lang="en-CA" dirty="0" smtClean="0"/>
              <a:t>Employability Skills</a:t>
            </a:r>
            <a:endParaRPr lang="en-CA" dirty="0"/>
          </a:p>
        </p:txBody>
      </p:sp>
      <p:pic>
        <p:nvPicPr>
          <p:cNvPr id="4" name="Picture 15" descr="C:\Users\paul.tilley\Pictures\February 2010 01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041779">
            <a:off x="3628305" y="1456330"/>
            <a:ext cx="2236377" cy="167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C:\Users\paul.tilley\Pictures\Igor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72000" y="2895600"/>
            <a:ext cx="2160511" cy="206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paul.tilley\Pictures\cVILLE sife 2010 (4)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72200" y="1524000"/>
            <a:ext cx="2165236" cy="210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:\Users\paul.tilley\Pictures\Copy of utube 24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08208">
            <a:off x="6724228" y="3036879"/>
            <a:ext cx="2286000" cy="154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paul.tilley\Pictures\College Party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29400" y="4191000"/>
            <a:ext cx="1519238" cy="202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Conclusion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SIFE adds value to our program</a:t>
            </a:r>
          </a:p>
          <a:p>
            <a:r>
              <a:rPr lang="en-CA" dirty="0" smtClean="0"/>
              <a:t>The SIFE experience adds to the educational experience</a:t>
            </a:r>
          </a:p>
          <a:p>
            <a:r>
              <a:rPr lang="en-CA" dirty="0" smtClean="0"/>
              <a:t>SIFE is a confidence builder</a:t>
            </a:r>
          </a:p>
          <a:p>
            <a:r>
              <a:rPr lang="en-CA" dirty="0" smtClean="0"/>
              <a:t>SIFE compliments the program</a:t>
            </a:r>
          </a:p>
          <a:p>
            <a:r>
              <a:rPr lang="en-CA" dirty="0" smtClean="0"/>
              <a:t>SIFE highlights student’s strength</a:t>
            </a:r>
          </a:p>
          <a:p>
            <a:r>
              <a:rPr lang="en-CA" dirty="0" smtClean="0"/>
              <a:t>SIFE helps us achieve our objectives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Our Vision Today…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752600"/>
            <a:ext cx="7086600" cy="35814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CA" sz="5400" b="1" i="1" dirty="0" smtClean="0"/>
              <a:t>To help Newfoundland and Labrador students see that they can kick and scream their way into the 21th century (and beyond) as well as – or better than - anyone!</a:t>
            </a:r>
          </a:p>
          <a:p>
            <a:pPr marL="0" indent="0" algn="r">
              <a:buNone/>
            </a:pPr>
            <a:r>
              <a:rPr lang="en-CA" sz="2400" dirty="0" smtClean="0"/>
              <a:t> </a:t>
            </a:r>
            <a:endParaRPr lang="en-CA" sz="2400" dirty="0"/>
          </a:p>
          <a:p>
            <a:pPr marL="0" indent="0">
              <a:buNone/>
            </a:pPr>
            <a:r>
              <a:rPr lang="en-CA" sz="5400" i="1" dirty="0" smtClean="0"/>
              <a:t>				</a:t>
            </a:r>
          </a:p>
          <a:p>
            <a:pPr marL="0" indent="0">
              <a:buNone/>
            </a:pPr>
            <a:r>
              <a:rPr lang="en-CA" sz="5400" i="1" dirty="0"/>
              <a:t>	</a:t>
            </a:r>
            <a:r>
              <a:rPr lang="en-CA" sz="5400" i="1" dirty="0" smtClean="0"/>
              <a:t>			The Ride begins…</a:t>
            </a:r>
          </a:p>
          <a:p>
            <a:endParaRPr lang="en-CA" dirty="0" smtClean="0"/>
          </a:p>
          <a:p>
            <a:pPr marL="0" indent="0">
              <a:buNone/>
            </a:pPr>
            <a:endParaRPr lang="en-CA" dirty="0"/>
          </a:p>
          <a:p>
            <a:pPr lvl="3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09002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219200" y="3048000"/>
            <a:ext cx="7239000" cy="1676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THANK YOU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CA" sz="7200" dirty="0" smtClean="0"/>
              <a:t>QUESTIONS?</a:t>
            </a:r>
            <a:endParaRPr lang="en-CA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3200400"/>
            <a:ext cx="670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FOR MORE INFORMATION:</a:t>
            </a:r>
          </a:p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Paul Tilley 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hlinkClick r:id="rId3"/>
              </a:rPr>
              <a:t>Paul.tilley@cna.nl.ca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Deidra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</a:rPr>
              <a:t>Strowbridge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hlinkClick r:id="rId4"/>
              </a:rPr>
              <a:t>Deidra.strowbridge@cna.nl.ca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Engaging The Business Community</a:t>
            </a:r>
            <a:endParaRPr lang="en-C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9652777">
            <a:off x="1433622" y="2137705"/>
            <a:ext cx="4394791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5" descr="C:\Users\paul.tilley\Pictures\February 2010 01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041779">
            <a:off x="5026435" y="2285491"/>
            <a:ext cx="3456489" cy="259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Engaging the Media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CA" dirty="0"/>
          </a:p>
        </p:txBody>
      </p:sp>
      <p:pic>
        <p:nvPicPr>
          <p:cNvPr id="14338" name="Picture 2" descr="C:\Users\paul.tilley\Pictures\SIFE Presentation on Healthy Eating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599" y="1447799"/>
            <a:ext cx="2895601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C:\Users\paul.tilley\Pictures\Picture 009_00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66666" t="558108" r="-154504" b="-558108"/>
          <a:stretch/>
        </p:blipFill>
        <p:spPr bwMode="auto">
          <a:xfrm>
            <a:off x="6657974" y="19888200"/>
            <a:ext cx="1857375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a8.sphotos.ak.fbcdn.net/hphotos-ak-ash1/181776_10150157156214203_527189202_8387047_4388977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219200"/>
            <a:ext cx="3493912" cy="235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a3.sphotos.ak.fbcdn.net/hphotos-ak-ash1/164568_472537592412_640357412_6233002_1904135_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200400"/>
            <a:ext cx="3026072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3" descr="C:\Users\paul.tilley\Pictures\Regional Competition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48400" y="3023530"/>
            <a:ext cx="2286000" cy="295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10904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ALL WHITE HERE – Media Skills</a:t>
            </a:r>
            <a:endParaRPr lang="en-CA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l="19524" t="16762" r="40952" b="34476"/>
          <a:stretch>
            <a:fillRect/>
          </a:stretch>
        </p:blipFill>
        <p:spPr bwMode="auto">
          <a:xfrm rot="1930715">
            <a:off x="1790498" y="1923716"/>
            <a:ext cx="2666487" cy="205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137" t="15686" r="18137"/>
          <a:stretch>
            <a:fillRect/>
          </a:stretch>
        </p:blipFill>
        <p:spPr bwMode="auto">
          <a:xfrm rot="20824811">
            <a:off x="3174772" y="3483552"/>
            <a:ext cx="2794456" cy="231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 l="20000" t="16762" r="40952" b="34476"/>
          <a:stretch>
            <a:fillRect/>
          </a:stretch>
        </p:blipFill>
        <p:spPr bwMode="auto">
          <a:xfrm rot="19962814">
            <a:off x="4744534" y="1937565"/>
            <a:ext cx="263604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Working with Partners</a:t>
            </a:r>
            <a:endParaRPr lang="en-CA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3500" y="1600200"/>
            <a:ext cx="6477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Building Confidence</a:t>
            </a:r>
            <a:endParaRPr lang="en-CA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26688">
            <a:off x="5144329" y="1779662"/>
            <a:ext cx="2895600" cy="2974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Welcome!  We Are…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133600"/>
            <a:ext cx="3810000" cy="3352800"/>
          </a:xfrm>
        </p:spPr>
        <p:txBody>
          <a:bodyPr/>
          <a:lstStyle/>
          <a:p>
            <a:pPr marL="0" indent="0">
              <a:buNone/>
            </a:pPr>
            <a:r>
              <a:rPr lang="en-CA" b="1" dirty="0" smtClean="0"/>
              <a:t>Deidra </a:t>
            </a:r>
            <a:r>
              <a:rPr lang="en-CA" b="1" dirty="0" err="1" smtClean="0"/>
              <a:t>Strowbridge</a:t>
            </a:r>
            <a:endParaRPr lang="en-CA" b="1" dirty="0" smtClean="0"/>
          </a:p>
          <a:p>
            <a:pPr marL="0" indent="0">
              <a:buNone/>
            </a:pPr>
            <a:r>
              <a:rPr lang="en-CA" sz="2800" dirty="0" smtClean="0"/>
              <a:t>Business Instructor</a:t>
            </a:r>
          </a:p>
          <a:p>
            <a:pPr marL="0" indent="0">
              <a:buNone/>
            </a:pPr>
            <a:r>
              <a:rPr lang="en-CA" sz="2800" dirty="0" smtClean="0"/>
              <a:t>Clarenville Campus SIFE Clarenville Principal Advisor</a:t>
            </a:r>
            <a:endParaRPr lang="en-CA" sz="2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410200" y="2133600"/>
            <a:ext cx="3352800" cy="335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b="1" dirty="0" smtClean="0"/>
              <a:t>Paul Tilley</a:t>
            </a:r>
          </a:p>
          <a:p>
            <a:pPr marL="0" indent="0">
              <a:buNone/>
            </a:pPr>
            <a:r>
              <a:rPr lang="en-CA" sz="2800" dirty="0" smtClean="0"/>
              <a:t>Business Instructor</a:t>
            </a:r>
          </a:p>
          <a:p>
            <a:pPr marL="0" indent="0">
              <a:buNone/>
            </a:pPr>
            <a:r>
              <a:rPr lang="en-CA" sz="2800" dirty="0" smtClean="0"/>
              <a:t>Clarenville </a:t>
            </a:r>
          </a:p>
          <a:p>
            <a:pPr marL="0" indent="0">
              <a:buNone/>
            </a:pPr>
            <a:r>
              <a:rPr lang="en-CA" sz="2800" dirty="0" smtClean="0"/>
              <a:t>SIFE Clarenville Advisor</a:t>
            </a:r>
          </a:p>
          <a:p>
            <a:pPr marL="0" indent="0">
              <a:buFont typeface="Arial" pitchFamily="34" charset="0"/>
              <a:buNone/>
            </a:pPr>
            <a:endParaRPr lang="en-CA" dirty="0" smtClean="0"/>
          </a:p>
          <a:p>
            <a:pPr marL="0" indent="0">
              <a:buFont typeface="Arial" pitchFamily="34" charset="0"/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426908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Our Story…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00201"/>
            <a:ext cx="6781800" cy="3886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5200" i="1" dirty="0" smtClean="0"/>
              <a:t>This is a story about engagement, experience and empowerment using SIFE </a:t>
            </a:r>
          </a:p>
          <a:p>
            <a:pPr marL="0" indent="0">
              <a:buNone/>
            </a:pPr>
            <a:endParaRPr lang="en-CA" dirty="0"/>
          </a:p>
          <a:p>
            <a:pPr lvl="3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08575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371" t="26994" r="11034" b="11260"/>
          <a:stretch/>
        </p:blipFill>
        <p:spPr bwMode="auto">
          <a:xfrm>
            <a:off x="1053662" y="1219200"/>
            <a:ext cx="4876800" cy="46690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4738852" y="2296408"/>
            <a:ext cx="1191610" cy="2514600"/>
          </a:xfrm>
          <a:prstGeom prst="straightConnector1">
            <a:avLst/>
          </a:prstGeom>
          <a:ln w="146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848"/>
            <a:ext cx="4648200" cy="1143000"/>
          </a:xfrm>
        </p:spPr>
        <p:txBody>
          <a:bodyPr/>
          <a:lstStyle/>
          <a:p>
            <a:pPr algn="l"/>
            <a:r>
              <a:rPr lang="en-CA" dirty="0" smtClean="0"/>
              <a:t>Clarenville Campus</a:t>
            </a:r>
            <a:endParaRPr lang="en-CA" dirty="0"/>
          </a:p>
        </p:txBody>
      </p:sp>
      <p:pic>
        <p:nvPicPr>
          <p:cNvPr id="4" name="Picture 17" descr="C:\Users\paul.tilley\Pictures\IMG_633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6734" t="22922" r="-304" b="13387"/>
          <a:stretch/>
        </p:blipFill>
        <p:spPr bwMode="auto">
          <a:xfrm>
            <a:off x="5556031" y="685800"/>
            <a:ext cx="3423746" cy="1739573"/>
          </a:xfrm>
          <a:prstGeom prst="round2DiagRect">
            <a:avLst>
              <a:gd name="adj1" fmla="val 16667"/>
              <a:gd name="adj2" fmla="val 1337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>
            <a:off x="4234356" y="5252912"/>
            <a:ext cx="1252044" cy="92333"/>
          </a:xfrm>
          <a:prstGeom prst="straightConnector1">
            <a:avLst/>
          </a:prstGeom>
          <a:ln w="146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47800" y="4975913"/>
            <a:ext cx="2786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b="1" dirty="0" smtClean="0">
                <a:solidFill>
                  <a:schemeClr val="accent1">
                    <a:lumMod val="50000"/>
                  </a:schemeClr>
                </a:solidFill>
              </a:rPr>
              <a:t>You are Here </a:t>
            </a:r>
            <a:endParaRPr lang="en-CA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24600" y="2676545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chemeClr val="bg1"/>
                </a:solidFill>
              </a:rPr>
              <a:t>Clarenville, NL </a:t>
            </a:r>
          </a:p>
          <a:p>
            <a:pPr marL="285750" indent="-285750">
              <a:buFontTx/>
              <a:buChar char="-"/>
            </a:pPr>
            <a:r>
              <a:rPr lang="en-CA" dirty="0" smtClean="0">
                <a:solidFill>
                  <a:schemeClr val="bg1"/>
                </a:solidFill>
              </a:rPr>
              <a:t>Population 5,400</a:t>
            </a:r>
          </a:p>
          <a:p>
            <a:pPr marL="285750" indent="-285750">
              <a:buFontTx/>
              <a:buChar char="-"/>
            </a:pPr>
            <a:r>
              <a:rPr lang="en-CA" dirty="0" smtClean="0">
                <a:solidFill>
                  <a:schemeClr val="bg1"/>
                </a:solidFill>
              </a:rPr>
              <a:t>Service Centre</a:t>
            </a:r>
          </a:p>
          <a:p>
            <a:pPr marL="285750" indent="-285750">
              <a:buFontTx/>
              <a:buChar char="-"/>
            </a:pPr>
            <a:r>
              <a:rPr lang="en-CA" dirty="0" smtClean="0">
                <a:solidFill>
                  <a:schemeClr val="bg1"/>
                </a:solidFill>
              </a:rPr>
              <a:t>35,000 catchment</a:t>
            </a:r>
          </a:p>
          <a:p>
            <a:pPr marL="285750" indent="-285750">
              <a:buFontTx/>
              <a:buChar char="-"/>
            </a:pPr>
            <a:endParaRPr lang="en-CA" dirty="0" smtClean="0"/>
          </a:p>
          <a:p>
            <a:endParaRPr lang="en-CA" dirty="0"/>
          </a:p>
        </p:txBody>
      </p:sp>
      <p:sp>
        <p:nvSpPr>
          <p:cNvPr id="18" name="Rectangle 17"/>
          <p:cNvSpPr/>
          <p:nvPr/>
        </p:nvSpPr>
        <p:spPr>
          <a:xfrm>
            <a:off x="6374524" y="4158354"/>
            <a:ext cx="24515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>
                <a:solidFill>
                  <a:schemeClr val="bg1"/>
                </a:solidFill>
              </a:rPr>
              <a:t>Clarenville Campus </a:t>
            </a:r>
            <a:endParaRPr lang="en-CA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en-CA" dirty="0">
                <a:solidFill>
                  <a:schemeClr val="bg1"/>
                </a:solidFill>
              </a:rPr>
              <a:t>Population </a:t>
            </a:r>
            <a:r>
              <a:rPr lang="en-CA" dirty="0" smtClean="0">
                <a:solidFill>
                  <a:schemeClr val="bg1"/>
                </a:solidFill>
              </a:rPr>
              <a:t>300</a:t>
            </a:r>
            <a:endParaRPr lang="en-CA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en-CA" dirty="0" smtClean="0">
                <a:solidFill>
                  <a:schemeClr val="bg1"/>
                </a:solidFill>
              </a:rPr>
              <a:t>7 Programs </a:t>
            </a:r>
          </a:p>
          <a:p>
            <a:pPr marL="285750" indent="-285750">
              <a:buFontTx/>
              <a:buChar char="-"/>
            </a:pPr>
            <a:r>
              <a:rPr lang="en-CA" dirty="0" smtClean="0">
                <a:solidFill>
                  <a:schemeClr val="bg1"/>
                </a:solidFill>
              </a:rPr>
              <a:t>22 Instructors</a:t>
            </a:r>
          </a:p>
          <a:p>
            <a:pPr marL="285750" indent="-285750">
              <a:buFontTx/>
              <a:buChar char="-"/>
            </a:pPr>
            <a:r>
              <a:rPr lang="en-CA" dirty="0" smtClean="0">
                <a:solidFill>
                  <a:schemeClr val="bg1"/>
                </a:solidFill>
              </a:rPr>
              <a:t>2 </a:t>
            </a:r>
            <a:r>
              <a:rPr lang="en-CA" dirty="0">
                <a:solidFill>
                  <a:schemeClr val="bg1"/>
                </a:solidFill>
              </a:rPr>
              <a:t>year Business Program </a:t>
            </a:r>
          </a:p>
        </p:txBody>
      </p:sp>
    </p:spTree>
    <p:extLst>
      <p:ext uri="{BB962C8B-B14F-4D97-AF65-F5344CB8AC3E}">
        <p14:creationId xmlns:p14="http://schemas.microsoft.com/office/powerpoint/2010/main" xmlns="" val="359692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We Live in a World of Opportunities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0" y="1632961"/>
            <a:ext cx="2286000" cy="23157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194" name="Picture 2" descr="NARL refine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315338"/>
            <a:ext cx="2209800" cy="162788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0179" y="3657600"/>
            <a:ext cx="1717420" cy="12837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599" y="2851339"/>
            <a:ext cx="1981201" cy="22352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198" name="Picture 6" descr="https://www.mercersmarine.com/images/gallerypi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1371" y="3202315"/>
            <a:ext cx="2293205" cy="153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t1.gstatic.com/images?q=tbn:ANd9GcRTRVxT8vx_DpR2aomfvxHJaAGjxZyFZpN4g3NSxmwIjqYO4bO9N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34688">
            <a:off x="5575547" y="1751844"/>
            <a:ext cx="2103190" cy="1399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38800" y="5086540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i="1" dirty="0" smtClean="0">
                <a:solidFill>
                  <a:schemeClr val="bg1"/>
                </a:solidFill>
              </a:rPr>
              <a:t>How do we recognize and capture them?</a:t>
            </a:r>
            <a:endParaRPr lang="en-CA" sz="2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14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The Clarenville Business Department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600201"/>
            <a:ext cx="7239000" cy="3886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In our region the </a:t>
            </a:r>
            <a:r>
              <a:rPr lang="en-US" dirty="0"/>
              <a:t>Business Department at Clarenville campus has developed a reputation for offering a high quality program producing highly skilled graduates.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98040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The Clarenville Business Department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371600"/>
            <a:ext cx="7848600" cy="3886200"/>
          </a:xfrm>
        </p:spPr>
        <p:txBody>
          <a:bodyPr/>
          <a:lstStyle/>
          <a:p>
            <a:pPr>
              <a:buNone/>
            </a:pPr>
            <a:r>
              <a:rPr lang="en-US" dirty="0"/>
              <a:t>O</a:t>
            </a:r>
            <a:r>
              <a:rPr lang="en-US" dirty="0" smtClean="0"/>
              <a:t>ur </a:t>
            </a:r>
            <a:r>
              <a:rPr lang="en-US" dirty="0"/>
              <a:t>graduates can be found working in leadership roles from within the greater Clarenville region </a:t>
            </a:r>
            <a:r>
              <a:rPr lang="en-US" dirty="0" smtClean="0"/>
              <a:t>the </a:t>
            </a:r>
            <a:r>
              <a:rPr lang="en-US" dirty="0"/>
              <a:t>across to country. </a:t>
            </a:r>
            <a:endParaRPr lang="en-CA" dirty="0"/>
          </a:p>
        </p:txBody>
      </p:sp>
      <p:pic>
        <p:nvPicPr>
          <p:cNvPr id="46082" name="Picture 2" descr="https://lh3.googleusercontent.com/_RIKGK9GEC-U/TWZhQNHcR-I/AAAAAAAACGs/7gTEHMR3nDs/s640/Case%20Comp%20Nov%2017%20%282%29.jpg"/>
          <p:cNvPicPr>
            <a:picLocks noChangeAspect="1" noChangeArrowheads="1"/>
          </p:cNvPicPr>
          <p:nvPr/>
        </p:nvPicPr>
        <p:blipFill>
          <a:blip r:embed="rId3" cstate="print"/>
          <a:srcRect t="13333" r="3750"/>
          <a:stretch>
            <a:fillRect/>
          </a:stretch>
        </p:blipFill>
        <p:spPr bwMode="auto">
          <a:xfrm>
            <a:off x="4648200" y="3048000"/>
            <a:ext cx="3886200" cy="26244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407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na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5636</TotalTime>
  <Words>989</Words>
  <Application>Microsoft Office PowerPoint</Application>
  <PresentationFormat>On-screen Show (4:3)</PresentationFormat>
  <Paragraphs>233</Paragraphs>
  <Slides>35</Slides>
  <Notes>34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cna2</vt:lpstr>
      <vt:lpstr>Enjoying the Ride on the Way to the Destination</vt:lpstr>
      <vt:lpstr>The 1960’s Vision of NL Education…</vt:lpstr>
      <vt:lpstr>Our Vision Today…</vt:lpstr>
      <vt:lpstr>Welcome!  We Are…</vt:lpstr>
      <vt:lpstr>Our Story…</vt:lpstr>
      <vt:lpstr>Clarenville Campus</vt:lpstr>
      <vt:lpstr>We Live in a World of Opportunities</vt:lpstr>
      <vt:lpstr>The Clarenville Business Department</vt:lpstr>
      <vt:lpstr>The Clarenville Business Department</vt:lpstr>
      <vt:lpstr>Our Program Goal</vt:lpstr>
      <vt:lpstr>Our Program Strategy</vt:lpstr>
      <vt:lpstr>Our Business Program’s Strategy</vt:lpstr>
      <vt:lpstr>About</vt:lpstr>
      <vt:lpstr>About</vt:lpstr>
      <vt:lpstr>Our Team</vt:lpstr>
      <vt:lpstr>Slide 16</vt:lpstr>
      <vt:lpstr>In The Campus</vt:lpstr>
      <vt:lpstr>In The Campus</vt:lpstr>
      <vt:lpstr>In The Campus</vt:lpstr>
      <vt:lpstr>In The Campus</vt:lpstr>
      <vt:lpstr>In the Community</vt:lpstr>
      <vt:lpstr>In the Community</vt:lpstr>
      <vt:lpstr>In the Community</vt:lpstr>
      <vt:lpstr>In the Community</vt:lpstr>
      <vt:lpstr>The Status Quo has Gotta Go…</vt:lpstr>
      <vt:lpstr>Conference Board of Canada</vt:lpstr>
      <vt:lpstr>Conference Board of Canada</vt:lpstr>
      <vt:lpstr>Student Engagement and Retention</vt:lpstr>
      <vt:lpstr>Conclusion</vt:lpstr>
      <vt:lpstr>THANK YOU</vt:lpstr>
      <vt:lpstr>Engaging The Business Community</vt:lpstr>
      <vt:lpstr>Engaging the Media</vt:lpstr>
      <vt:lpstr>ALL WHITE HERE – Media Skills</vt:lpstr>
      <vt:lpstr>Working with Partners</vt:lpstr>
      <vt:lpstr>Building Confidence</vt:lpstr>
    </vt:vector>
  </TitlesOfParts>
  <Company>College of the North Atlantic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sterling.tulk</dc:creator>
  <cp:lastModifiedBy>focus</cp:lastModifiedBy>
  <cp:revision>50</cp:revision>
  <cp:lastPrinted>2011-05-05T11:59:26Z</cp:lastPrinted>
  <dcterms:created xsi:type="dcterms:W3CDTF">2009-06-25T14:12:04Z</dcterms:created>
  <dcterms:modified xsi:type="dcterms:W3CDTF">2011-05-09T12:42:31Z</dcterms:modified>
</cp:coreProperties>
</file>